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eibitkaribaev7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5576" y="692696"/>
            <a:ext cx="7772400" cy="165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/>
              <a:t>Антенна-фидерлік құрылғылар және электромагниттік толқындардың таралуы</a:t>
            </a:r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475656" y="2852936"/>
            <a:ext cx="6400800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0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12/13-лекция. Антенналқ торлар. БД-ның көбею теоремасы </a:t>
            </a:r>
          </a:p>
          <a:p>
            <a:endParaRPr lang="kk-KZ" dirty="0"/>
          </a:p>
          <a:p>
            <a:endParaRPr lang="kk-KZ" dirty="0"/>
          </a:p>
          <a:p>
            <a:r>
              <a:rPr lang="kk-KZ" dirty="0"/>
              <a:t>Карибаев Бейбит Абдирбекович</a:t>
            </a:r>
          </a:p>
          <a:p>
            <a:r>
              <a:rPr lang="en-US" dirty="0">
                <a:hlinkClick r:id="rId2"/>
              </a:rPr>
              <a:t>beibitkaribaev7@gmail.com</a:t>
            </a:r>
            <a:r>
              <a:rPr lang="kk-KZ" dirty="0"/>
              <a:t> 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04F64E3-0D50-45ED-A5B8-7D1CDB99E5BE}" type="datetime1">
              <a:rPr lang="ru-RU" smtClean="0"/>
              <a:t>25.11.2022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80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8C125A-9B02-CF59-3BED-49B60AE01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260" y="-243408"/>
            <a:ext cx="925252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Антенная решётка наклонного излучения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F08FDE-FC67-020A-6810-182F5FD13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0A43BFB-5516-76CD-334E-36ECBCBEF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847866"/>
            <a:ext cx="4716016" cy="85606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1FA9B14-39B0-3B5C-B845-D20D3FF82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2420888"/>
            <a:ext cx="5452269" cy="399228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F7E7114-0D7D-469C-ED6A-7E26BB1B3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1761925"/>
            <a:ext cx="4953000" cy="211455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9F624F2-C535-0247-4653-E4E714B19D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752" y="5397771"/>
            <a:ext cx="525780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624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DCBF62-6A84-8051-641B-01C5BC464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16C80-4FE1-AD8C-4881-4F68CB47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2643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BF3A9-B152-EF5E-35A9-94606532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АТ-дың БД-сы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5346A4-F2DC-A0F8-B262-599301871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V </a:t>
            </a:r>
            <a:r>
              <a:rPr lang="ru-RU" dirty="0" err="1"/>
              <a:t>көлемге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</a:t>
            </a:r>
            <a:r>
              <a:rPr lang="en-US" b="1" i="1" dirty="0">
                <a:solidFill>
                  <a:srgbClr val="FF0000"/>
                </a:solidFill>
              </a:rPr>
              <a:t>N</a:t>
            </a:r>
            <a:r>
              <a:rPr lang="en-US" dirty="0"/>
              <a:t> </a:t>
            </a:r>
            <a:r>
              <a:rPr lang="ru-RU" dirty="0" err="1"/>
              <a:t>элементтен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en-US" dirty="0"/>
              <a:t>A</a:t>
            </a:r>
            <a:r>
              <a:rPr lang="kk-KZ" dirty="0"/>
              <a:t>Т</a:t>
            </a:r>
            <a:r>
              <a:rPr lang="en-US" dirty="0"/>
              <a:t>-</a:t>
            </a:r>
            <a:r>
              <a:rPr lang="ru-RU" dirty="0" err="1"/>
              <a:t>ды</a:t>
            </a:r>
            <a:r>
              <a:rPr lang="ru-RU" dirty="0"/>
              <a:t> </a:t>
            </a:r>
            <a:r>
              <a:rPr lang="ru-RU" dirty="0" err="1"/>
              <a:t>қарастырайық</a:t>
            </a:r>
            <a:r>
              <a:rPr lang="ru-RU" dirty="0"/>
              <a:t>. </a:t>
            </a:r>
            <a:r>
              <a:rPr lang="en-US" dirty="0"/>
              <a:t>A</a:t>
            </a:r>
            <a:r>
              <a:rPr lang="kk-KZ" dirty="0"/>
              <a:t>Т</a:t>
            </a:r>
            <a:r>
              <a:rPr lang="en-US" dirty="0"/>
              <a:t> </a:t>
            </a:r>
            <a:r>
              <a:rPr lang="ru-RU" dirty="0" err="1"/>
              <a:t>элементтері</a:t>
            </a:r>
            <a:r>
              <a:rPr lang="ru-RU" dirty="0"/>
              <a:t> мен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нүктесі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ортаны</a:t>
            </a:r>
            <a:r>
              <a:rPr lang="ru-RU" dirty="0"/>
              <a:t> </a:t>
            </a:r>
            <a:r>
              <a:rPr lang="ru-RU" dirty="0" err="1"/>
              <a:t>кеңістікте</a:t>
            </a:r>
            <a:r>
              <a:rPr lang="ru-RU" dirty="0"/>
              <a:t> </a:t>
            </a:r>
            <a:r>
              <a:rPr lang="ru-RU" dirty="0" err="1"/>
              <a:t>шектелмеген</a:t>
            </a:r>
            <a:r>
              <a:rPr lang="ru-RU" dirty="0"/>
              <a:t>, </a:t>
            </a:r>
            <a:r>
              <a:rPr lang="ru-RU" dirty="0" err="1"/>
              <a:t>сызықты</a:t>
            </a:r>
            <a:r>
              <a:rPr lang="ru-RU" dirty="0"/>
              <a:t>, </a:t>
            </a:r>
            <a:r>
              <a:rPr lang="ru-RU" dirty="0" err="1"/>
              <a:t>біртекті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 err="1"/>
              <a:t>изотропты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есептейміз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оған</a:t>
            </a:r>
            <a:r>
              <a:rPr lang="ru-RU" dirty="0"/>
              <a:t> суперпозиция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  <a:p>
            <a:r>
              <a:rPr lang="ru-RU" dirty="0" err="1"/>
              <a:t>Сфералық</a:t>
            </a:r>
            <a:r>
              <a:rPr lang="ru-RU" dirty="0"/>
              <a:t> </a:t>
            </a:r>
            <a:r>
              <a:rPr lang="ru-RU" dirty="0" err="1"/>
              <a:t>координаталар</a:t>
            </a:r>
            <a:r>
              <a:rPr lang="ru-RU" dirty="0"/>
              <a:t> </a:t>
            </a:r>
            <a:r>
              <a:rPr lang="ru-RU" dirty="0" err="1"/>
              <a:t>жүйесіндегі</a:t>
            </a:r>
            <a:r>
              <a:rPr lang="ru-RU" dirty="0"/>
              <a:t> </a:t>
            </a:r>
            <a:r>
              <a:rPr lang="ru-RU" dirty="0" err="1"/>
              <a:t>координаталарын</a:t>
            </a:r>
            <a:r>
              <a:rPr lang="ru-RU" dirty="0"/>
              <a:t> </a:t>
            </a:r>
            <a:r>
              <a:rPr lang="en-US" b="1" i="1" dirty="0">
                <a:solidFill>
                  <a:srgbClr val="FF0000"/>
                </a:solidFill>
              </a:rPr>
              <a:t>r, </a:t>
            </a:r>
            <a:r>
              <a:rPr lang="el-GR" b="1" i="1" dirty="0">
                <a:solidFill>
                  <a:srgbClr val="FF0000"/>
                </a:solidFill>
              </a:rPr>
              <a:t>θ, ϕ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өлшемді</a:t>
            </a:r>
            <a:r>
              <a:rPr lang="ru-RU" dirty="0"/>
              <a:t> </a:t>
            </a:r>
            <a:r>
              <a:rPr lang="ru-RU" dirty="0" err="1"/>
              <a:t>кеңістіктің</a:t>
            </a:r>
            <a:r>
              <a:rPr lang="ru-RU" dirty="0"/>
              <a:t> </a:t>
            </a:r>
            <a:r>
              <a:rPr lang="ru-RU" b="1" i="1" dirty="0">
                <a:solidFill>
                  <a:srgbClr val="FF0000"/>
                </a:solidFill>
              </a:rPr>
              <a:t>М</a:t>
            </a:r>
            <a:r>
              <a:rPr lang="ru-RU" dirty="0"/>
              <a:t> </a:t>
            </a:r>
            <a:r>
              <a:rPr lang="ru-RU" dirty="0" err="1"/>
              <a:t>нүктесінде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тордың</a:t>
            </a:r>
            <a:r>
              <a:rPr lang="ru-RU" dirty="0"/>
              <a:t> БД-сын </a:t>
            </a:r>
            <a:r>
              <a:rPr lang="ru-RU" dirty="0" err="1"/>
              <a:t>анықтайық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7345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0220E-F002-970B-7AB1-448F5E3C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0C9946-22C8-BA98-C56F-C1DDCB4E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690AF9-F7BA-6943-7869-A65084F2B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201" y="721236"/>
            <a:ext cx="6367597" cy="539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047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59CC5C-DF74-731F-BABD-C3B19C688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620688"/>
            <a:ext cx="6242194" cy="136815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C543FA-9955-5F36-DD13-67DE9FD51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2348880"/>
            <a:ext cx="5372499" cy="16561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03807F-11F4-F4CB-2EF8-42F829B59D6E}"/>
              </a:ext>
            </a:extLst>
          </p:cNvPr>
          <p:cNvSpPr txBox="1"/>
          <p:nvPr/>
        </p:nvSpPr>
        <p:spPr>
          <a:xfrm>
            <a:off x="251520" y="4437112"/>
            <a:ext cx="86409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2800" dirty="0"/>
              <a:t>А</a:t>
            </a:r>
            <a:r>
              <a:rPr lang="kk-KZ" sz="2800" dirty="0"/>
              <a:t>Т-дың БД-сы</a:t>
            </a:r>
            <a:r>
              <a:rPr lang="ru-KZ" sz="2800" dirty="0"/>
              <a:t> </a:t>
            </a:r>
            <a:r>
              <a:rPr lang="ru-KZ" sz="2800" dirty="0" err="1"/>
              <a:t>бір</a:t>
            </a:r>
            <a:r>
              <a:rPr lang="ru-KZ" sz="2800" dirty="0"/>
              <a:t> </a:t>
            </a:r>
            <a:r>
              <a:rPr lang="kk-KZ" sz="2800" dirty="0"/>
              <a:t>антенна </a:t>
            </a:r>
            <a:r>
              <a:rPr lang="ru-KZ" sz="2800" dirty="0"/>
              <a:t>мен </a:t>
            </a:r>
            <a:r>
              <a:rPr lang="kk-KZ" sz="2800" dirty="0"/>
              <a:t>тор</a:t>
            </a:r>
            <a:r>
              <a:rPr lang="ru-KZ" sz="2800" dirty="0"/>
              <a:t> </a:t>
            </a:r>
            <a:r>
              <a:rPr lang="ru-KZ" sz="2800" dirty="0" err="1"/>
              <a:t>көбейткішінің</a:t>
            </a:r>
            <a:r>
              <a:rPr lang="ru-KZ" sz="2800" dirty="0"/>
              <a:t> </a:t>
            </a:r>
            <a:r>
              <a:rPr lang="kk-KZ" sz="2800" dirty="0"/>
              <a:t>БД-ларының</a:t>
            </a:r>
            <a:r>
              <a:rPr lang="ru-KZ" sz="2800" dirty="0"/>
              <a:t> </a:t>
            </a:r>
            <a:r>
              <a:rPr lang="kk-KZ" sz="2800" dirty="0"/>
              <a:t>көбейтіндісі</a:t>
            </a:r>
            <a:r>
              <a:rPr lang="ru-KZ" sz="2800" dirty="0"/>
              <a:t> </a:t>
            </a:r>
            <a:r>
              <a:rPr lang="ru-KZ" sz="2800" dirty="0" err="1"/>
              <a:t>болып</a:t>
            </a:r>
            <a:r>
              <a:rPr lang="ru-KZ" sz="2800" dirty="0"/>
              <a:t> </a:t>
            </a:r>
            <a:r>
              <a:rPr lang="ru-KZ" sz="2800" dirty="0" err="1"/>
              <a:t>табылады</a:t>
            </a:r>
            <a:r>
              <a:rPr lang="kk-KZ" sz="2800" dirty="0"/>
              <a:t>. Тор көбейткіші </a:t>
            </a:r>
            <a:r>
              <a:rPr lang="ru-KZ" sz="2800" dirty="0" err="1"/>
              <a:t>бағытталмаған</a:t>
            </a:r>
            <a:r>
              <a:rPr lang="kk-KZ" sz="2800" dirty="0"/>
              <a:t> (изотропты) антенналардан </a:t>
            </a:r>
            <a:r>
              <a:rPr lang="ru-KZ" sz="2800" dirty="0" err="1"/>
              <a:t>тұра</a:t>
            </a:r>
            <a:r>
              <a:rPr lang="kk-KZ" sz="2800" dirty="0"/>
              <a:t>тын АТ-дың БД-сы болып табылады</a:t>
            </a:r>
            <a:r>
              <a:rPr lang="ru-K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70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A706FC-2DF2-4CA4-95B3-C7611E08C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40399"/>
            <a:ext cx="8229600" cy="1143000"/>
          </a:xfrm>
        </p:spPr>
        <p:txBody>
          <a:bodyPr/>
          <a:lstStyle/>
          <a:p>
            <a:r>
              <a:rPr lang="kk-KZ" dirty="0"/>
              <a:t>Түзусызықты АТ-дың БД-сы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CD38F4-5D1E-F301-B14E-DC390A981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48270"/>
            <a:ext cx="8928992" cy="5361459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Прямолинейной АР называют решётку, в которой фазовые центры излучателей расположены на прямой линии – оси решётки. </a:t>
            </a:r>
            <a:endParaRPr lang="ru-KZ" sz="2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939A48-EEA9-B4F7-4DB6-20F86DF19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2154640"/>
            <a:ext cx="4344986" cy="30963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91B7947-A936-6440-B724-071180B7A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337" y="5278355"/>
            <a:ext cx="67913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4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6650D-205B-1402-8590-04EFE6C7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АТ-дың негізгі жапырақшасының бағыты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0CCE2CA-19E0-91FB-436D-6D70B4DA97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2419933"/>
            <a:ext cx="6536761" cy="2140074"/>
          </a:xfrm>
        </p:spPr>
      </p:pic>
    </p:spTree>
    <p:extLst>
      <p:ext uri="{BB962C8B-B14F-4D97-AF65-F5344CB8AC3E}">
        <p14:creationId xmlns:p14="http://schemas.microsoft.com/office/powerpoint/2010/main" val="326561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3C74E0-0224-4C09-C0B3-7A825C4D8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86551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300" dirty="0"/>
              <a:t>Таким образом, направления главных лепестков множителя АР зависят от </a:t>
            </a:r>
            <a:r>
              <a:rPr lang="ru-RU" sz="3300" b="1" dirty="0">
                <a:solidFill>
                  <a:srgbClr val="FF0000"/>
                </a:solidFill>
              </a:rPr>
              <a:t>фазового сдвига </a:t>
            </a:r>
            <a:r>
              <a:rPr lang="ru-RU" sz="3300" dirty="0"/>
              <a:t>между токами в соседних элементах АР (</a:t>
            </a:r>
            <a:r>
              <a:rPr lang="ru-RU" sz="3300" b="1" dirty="0">
                <a:solidFill>
                  <a:schemeClr val="accent1"/>
                </a:solidFill>
              </a:rPr>
              <a:t>α</a:t>
            </a:r>
            <a:r>
              <a:rPr lang="ru-RU" sz="3300" dirty="0"/>
              <a:t>) и </a:t>
            </a:r>
            <a:r>
              <a:rPr lang="ru-RU" sz="3300" b="1" dirty="0">
                <a:solidFill>
                  <a:srgbClr val="FF0000"/>
                </a:solidFill>
              </a:rPr>
              <a:t>расстояния между </a:t>
            </a:r>
            <a:r>
              <a:rPr lang="ru-RU" sz="3300" dirty="0"/>
              <a:t>элементами в длинах волн (</a:t>
            </a:r>
            <a:r>
              <a:rPr lang="ru-RU" sz="3300" dirty="0" err="1"/>
              <a:t>kd</a:t>
            </a:r>
            <a:r>
              <a:rPr lang="ru-RU" sz="3300" dirty="0"/>
              <a:t>, или </a:t>
            </a:r>
            <a:r>
              <a:rPr lang="ru-RU" sz="3300" b="1" dirty="0">
                <a:solidFill>
                  <a:schemeClr val="accent1"/>
                </a:solidFill>
              </a:rPr>
              <a:t>d / λ</a:t>
            </a:r>
            <a:r>
              <a:rPr lang="ru-RU" sz="3300" dirty="0"/>
              <a:t>). </a:t>
            </a:r>
          </a:p>
          <a:p>
            <a:pPr algn="just"/>
            <a:r>
              <a:rPr lang="ru-RU" sz="3300" dirty="0"/>
              <a:t>Из выражения следуют важные практические выводы – управлять положением главных лепестков ДН АР в пространстве можно двумя способами: </a:t>
            </a:r>
          </a:p>
          <a:p>
            <a:pPr marL="0" indent="0" algn="just">
              <a:buNone/>
            </a:pPr>
            <a:endParaRPr lang="ru-RU" sz="3300" dirty="0"/>
          </a:p>
          <a:p>
            <a:pPr marL="0" indent="0" algn="just">
              <a:buNone/>
            </a:pPr>
            <a:r>
              <a:rPr lang="ru-RU" dirty="0"/>
              <a:t>− изменяя разность фаз между токами в соседних элементах; этот способ называется фазовым сканированием и реализуется в так называемых фазированных антенных решётках (ФАР); </a:t>
            </a:r>
          </a:p>
          <a:p>
            <a:pPr marL="0" indent="0" algn="just">
              <a:buNone/>
            </a:pPr>
            <a:r>
              <a:rPr lang="ru-RU" dirty="0"/>
              <a:t>− изменяя частоту генератора; этот способ называется частотным сканированием и реализуется в так называемых антенных решётках с частотным сканированием.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7466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D5B26-2411-7D32-BF33-57852EFF5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Антенная решётка поперечного излучения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83578D7-1D8B-4EE0-3A31-D536030174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259" y="1660318"/>
            <a:ext cx="8809482" cy="1102510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49A0E8-39F0-6B53-D76A-6304D510E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2970146"/>
            <a:ext cx="7110536" cy="36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230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148A6-B2A2-3980-6C63-B26240E9D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70" y="-117399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Антенная решётка осевого излучения</a:t>
            </a:r>
            <a:endParaRPr lang="ru-KZ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F8C8AAE-2D23-15DE-E34C-60500C3604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868" y="1050927"/>
            <a:ext cx="8128263" cy="1224136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ACC30E8-0FB4-7B47-91CD-7281923DE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2492896"/>
            <a:ext cx="2924175" cy="7143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EA2A3E-57F1-FD89-E50A-4362AAE3F3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578" y="3068960"/>
            <a:ext cx="8399584" cy="347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902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252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АТ-дың БД-сы</vt:lpstr>
      <vt:lpstr>Презентация PowerPoint</vt:lpstr>
      <vt:lpstr>Презентация PowerPoint</vt:lpstr>
      <vt:lpstr>Түзусызықты АТ-дың БД-сы</vt:lpstr>
      <vt:lpstr>АТ-дың негізгі жапырақшасының бағыты</vt:lpstr>
      <vt:lpstr>Презентация PowerPoint</vt:lpstr>
      <vt:lpstr>Антенная решётка поперечного излучения</vt:lpstr>
      <vt:lpstr>Антенная решётка осевого излучения</vt:lpstr>
      <vt:lpstr>Антенная решётка наклонного излучения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HIMERA</dc:creator>
  <cp:lastModifiedBy>beibit karibaev</cp:lastModifiedBy>
  <cp:revision>41</cp:revision>
  <dcterms:created xsi:type="dcterms:W3CDTF">2021-09-22T15:01:52Z</dcterms:created>
  <dcterms:modified xsi:type="dcterms:W3CDTF">2022-11-25T04:45:23Z</dcterms:modified>
</cp:coreProperties>
</file>